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</p:sldMasterIdLst>
  <p:notesMasterIdLst>
    <p:notesMasterId r:id="rId29"/>
  </p:notesMasterIdLst>
  <p:handoutMasterIdLst>
    <p:handoutMasterId r:id="rId30"/>
  </p:handoutMasterIdLst>
  <p:sldIdLst>
    <p:sldId id="256" r:id="rId3"/>
    <p:sldId id="301" r:id="rId4"/>
    <p:sldId id="325" r:id="rId5"/>
    <p:sldId id="314" r:id="rId6"/>
    <p:sldId id="315" r:id="rId7"/>
    <p:sldId id="321" r:id="rId8"/>
    <p:sldId id="324" r:id="rId9"/>
    <p:sldId id="323" r:id="rId10"/>
    <p:sldId id="316" r:id="rId11"/>
    <p:sldId id="317" r:id="rId12"/>
    <p:sldId id="318" r:id="rId13"/>
    <p:sldId id="319" r:id="rId14"/>
    <p:sldId id="320" r:id="rId15"/>
    <p:sldId id="282" r:id="rId16"/>
    <p:sldId id="305" r:id="rId17"/>
    <p:sldId id="304" r:id="rId18"/>
    <p:sldId id="306" r:id="rId19"/>
    <p:sldId id="309" r:id="rId20"/>
    <p:sldId id="326" r:id="rId21"/>
    <p:sldId id="310" r:id="rId22"/>
    <p:sldId id="327" r:id="rId23"/>
    <p:sldId id="307" r:id="rId24"/>
    <p:sldId id="311" r:id="rId25"/>
    <p:sldId id="312" r:id="rId26"/>
    <p:sldId id="313" r:id="rId27"/>
    <p:sldId id="279" r:id="rId28"/>
  </p:sldIdLst>
  <p:sldSz cx="9144000" cy="6858000" type="screen4x3"/>
  <p:notesSz cx="6669088" cy="9928225"/>
  <p:custDataLst>
    <p:tags r:id="rId31"/>
  </p:custDataLst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děk Šídlo" initials="LŠ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5657"/>
    <a:srgbClr val="CE5051"/>
    <a:srgbClr val="CA7A79"/>
    <a:srgbClr val="D3D3D3"/>
    <a:srgbClr val="B2B2B2"/>
    <a:srgbClr val="A0A0A0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0" autoAdjust="0"/>
    <p:restoredTop sz="95400" autoAdjust="0"/>
  </p:normalViewPr>
  <p:slideViewPr>
    <p:cSldViewPr snapToGrid="0" showGuides="1">
      <p:cViewPr varScale="1">
        <p:scale>
          <a:sx n="69" d="100"/>
          <a:sy n="69" d="100"/>
        </p:scale>
        <p:origin x="77" y="264"/>
      </p:cViewPr>
      <p:guideLst>
        <p:guide orient="horz" pos="4319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07T21:06:23.242" idx="3">
    <p:pos x="1698" y="162"/>
    <p:text>SO...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54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30" tIns="44716" rIns="89430" bIns="44716" numCol="1" anchor="t" anchorCtr="0" compatLnSpc="1">
            <a:prstTxWarp prst="textNoShape">
              <a:avLst/>
            </a:prstTxWarp>
          </a:bodyPr>
          <a:lstStyle>
            <a:lvl1pPr algn="l" defTabSz="892175" eaLnBrk="1" hangingPunct="1">
              <a:defRPr sz="1200"/>
            </a:lvl1pPr>
          </a:lstStyle>
          <a:p>
            <a:endParaRPr lang="en-GB" altLang="cs-CZ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44913" y="0"/>
            <a:ext cx="2940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30" tIns="44716" rIns="89430" bIns="44716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200"/>
            </a:lvl1pPr>
          </a:lstStyle>
          <a:p>
            <a:endParaRPr lang="en-GB" altLang="cs-CZ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8654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30" tIns="44716" rIns="89430" bIns="44716" numCol="1" anchor="b" anchorCtr="0" compatLnSpc="1">
            <a:prstTxWarp prst="textNoShape">
              <a:avLst/>
            </a:prstTxWarp>
          </a:bodyPr>
          <a:lstStyle>
            <a:lvl1pPr algn="l" defTabSz="892175" eaLnBrk="1" hangingPunct="1">
              <a:defRPr sz="1200"/>
            </a:lvl1pPr>
          </a:lstStyle>
          <a:p>
            <a:endParaRPr lang="en-GB" altLang="cs-CZ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44913" y="9410700"/>
            <a:ext cx="2940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30" tIns="44716" rIns="89430" bIns="44716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200"/>
            </a:lvl1pPr>
          </a:lstStyle>
          <a:p>
            <a:fld id="{E3141033-83DB-49B7-BDF0-6425888A48C3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63656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4" tIns="47416" rIns="94824" bIns="47416" numCol="1" anchor="t" anchorCtr="0" compatLnSpc="1">
            <a:prstTxWarp prst="textNoShape">
              <a:avLst/>
            </a:prstTxWarp>
          </a:bodyPr>
          <a:lstStyle>
            <a:lvl1pPr algn="l" defTabSz="947738" eaLnBrk="1" hangingPunct="1">
              <a:defRPr sz="1300"/>
            </a:lvl1pPr>
          </a:lstStyle>
          <a:p>
            <a:endParaRPr lang="en-GB" altLang="cs-CZ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1425" y="0"/>
            <a:ext cx="28876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4" tIns="47416" rIns="94824" bIns="47416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/>
            </a:lvl1pPr>
          </a:lstStyle>
          <a:p>
            <a:endParaRPr lang="en-GB" altLang="cs-CZ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Klicken Sie, um die Formate des Vorlagentextes zu bearbeiten</a:t>
            </a:r>
          </a:p>
          <a:p>
            <a:pPr lvl="1"/>
            <a:r>
              <a:rPr lang="en-GB" altLang="cs-CZ" smtClean="0"/>
              <a:t>Zweite Ebene</a:t>
            </a:r>
          </a:p>
          <a:p>
            <a:pPr lvl="2"/>
            <a:r>
              <a:rPr lang="en-GB" altLang="cs-CZ" smtClean="0"/>
              <a:t>Dritte Ebene</a:t>
            </a:r>
          </a:p>
          <a:p>
            <a:pPr lvl="3"/>
            <a:r>
              <a:rPr lang="en-GB" altLang="cs-CZ" smtClean="0"/>
              <a:t>Vierte Ebene</a:t>
            </a:r>
          </a:p>
          <a:p>
            <a:pPr lvl="4"/>
            <a:r>
              <a:rPr lang="en-GB" altLang="cs-CZ" smtClean="0"/>
              <a:t>Fünfte Ebene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8876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4" tIns="47416" rIns="94824" bIns="47416" numCol="1" anchor="b" anchorCtr="0" compatLnSpc="1">
            <a:prstTxWarp prst="textNoShape">
              <a:avLst/>
            </a:prstTxWarp>
          </a:bodyPr>
          <a:lstStyle>
            <a:lvl1pPr algn="l" defTabSz="947738" eaLnBrk="1" hangingPunct="1">
              <a:defRPr sz="1300"/>
            </a:lvl1pPr>
          </a:lstStyle>
          <a:p>
            <a:endParaRPr lang="en-GB" altLang="cs-CZ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1425" y="9434513"/>
            <a:ext cx="28876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4" tIns="47416" rIns="94824" bIns="47416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/>
            </a:lvl1pPr>
          </a:lstStyle>
          <a:p>
            <a:fld id="{F84947E2-40C1-49AD-824E-C420491E9FD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09533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1162B48-4CD0-44CA-AC1F-72CD6B009208}" type="slidenum">
              <a:rPr lang="en-GB" altLang="cs-CZ" sz="1300"/>
              <a:pPr algn="r" eaLnBrk="1" hangingPunct="1"/>
              <a:t>1</a:t>
            </a:fld>
            <a:endParaRPr lang="en-GB" altLang="cs-CZ" sz="1300"/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23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947E2-40C1-49AD-824E-C420491E9FDD}" type="slidenum">
              <a:rPr lang="en-GB" altLang="cs-CZ" smtClean="0"/>
              <a:pPr/>
              <a:t>2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2305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noProof="1"/>
          </a:p>
        </p:txBody>
      </p:sp>
    </p:spTree>
    <p:extLst>
      <p:ext uri="{BB962C8B-B14F-4D97-AF65-F5344CB8AC3E}">
        <p14:creationId xmlns:p14="http://schemas.microsoft.com/office/powerpoint/2010/main" val="121873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6329" y="3509963"/>
            <a:ext cx="8096302" cy="14700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endParaRPr lang="de-DE" altLang="cs-CZ" noProof="0" dirty="0" smtClean="0"/>
          </a:p>
        </p:txBody>
      </p:sp>
      <p:sp>
        <p:nvSpPr>
          <p:cNvPr id="30925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63600" y="5068888"/>
            <a:ext cx="7510463" cy="8001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 b="0"/>
            </a:lvl1pPr>
          </a:lstStyle>
          <a:p>
            <a:pPr lvl="0"/>
            <a:endParaRPr lang="de-DE" altLang="cs-CZ" noProof="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3457444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8775" y="119063"/>
            <a:ext cx="2130425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119063"/>
            <a:ext cx="6242050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653758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A8B3-3F35-446C-8A94-5D7E54F3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87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A8B3-3F35-446C-8A94-5D7E54F3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19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89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750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491413" y="6378510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2515308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7491600" y="6418800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195470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1756692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3269610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1577488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1110507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8"/>
          <p:cNvSpPr/>
          <p:nvPr userDrawn="1"/>
        </p:nvSpPr>
        <p:spPr>
          <a:xfrm flipV="1">
            <a:off x="0" y="6302569"/>
            <a:ext cx="9144000" cy="576000"/>
          </a:xfrm>
          <a:prstGeom prst="rect">
            <a:avLst/>
          </a:prstGeom>
          <a:solidFill>
            <a:srgbClr val="CE5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228103" y="6377971"/>
            <a:ext cx="8184217" cy="38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/>
          <a:lstStyle/>
          <a:p>
            <a:pPr algn="l" eaLnBrk="1" hangingPunct="1"/>
            <a:r>
              <a:rPr lang="cs-CZ" altLang="cs-CZ" sz="1100" b="1" noProof="0" dirty="0" smtClean="0">
                <a:solidFill>
                  <a:schemeClr val="bg1"/>
                </a:solidFill>
                <a:effectLst/>
              </a:rPr>
              <a:t>Prognóza vývoje obyvatelstva v území SO ORP Říčany a obce Průhonice na období do roku 2050</a:t>
            </a:r>
          </a:p>
          <a:p>
            <a:pPr algn="l" eaLnBrk="1" hangingPunct="1"/>
            <a:r>
              <a:rPr lang="cs-CZ" altLang="cs-CZ" sz="1100" b="0" noProof="0" dirty="0" smtClean="0">
                <a:solidFill>
                  <a:schemeClr val="bg1"/>
                </a:solidFill>
                <a:effectLst/>
              </a:rPr>
              <a:t>Setkání starostů </a:t>
            </a:r>
            <a:r>
              <a:rPr lang="cs-CZ" altLang="cs-CZ" sz="1100" b="0" noProof="0" dirty="0" smtClean="0">
                <a:solidFill>
                  <a:schemeClr val="bg1"/>
                </a:solidFill>
                <a:effectLst/>
              </a:rPr>
              <a:t>obcí a </a:t>
            </a:r>
            <a:r>
              <a:rPr lang="cs-CZ" altLang="cs-CZ" sz="1100" b="0" noProof="0" dirty="0" smtClean="0">
                <a:solidFill>
                  <a:schemeClr val="bg1"/>
                </a:solidFill>
                <a:effectLst/>
              </a:rPr>
              <a:t>ředitelů škol </a:t>
            </a:r>
            <a:r>
              <a:rPr lang="cs-CZ" altLang="cs-CZ" sz="1100" b="0" noProof="0" dirty="0" smtClean="0">
                <a:solidFill>
                  <a:schemeClr val="bg1"/>
                </a:solidFill>
                <a:effectLst/>
              </a:rPr>
              <a:t>SO ORP </a:t>
            </a:r>
            <a:r>
              <a:rPr lang="cs-CZ" altLang="cs-CZ" sz="1100" b="0" noProof="0" dirty="0" smtClean="0">
                <a:solidFill>
                  <a:schemeClr val="bg1"/>
                </a:solidFill>
                <a:effectLst/>
              </a:rPr>
              <a:t>Říčany</a:t>
            </a:r>
            <a:r>
              <a:rPr lang="cs-CZ" altLang="cs-CZ" sz="1100" b="0" baseline="0" noProof="0" dirty="0" smtClean="0">
                <a:solidFill>
                  <a:schemeClr val="bg1"/>
                </a:solidFill>
                <a:effectLst/>
              </a:rPr>
              <a:t>, 8. prosince 2016, Říčany</a:t>
            </a:r>
            <a:endParaRPr lang="cs-CZ" altLang="cs-CZ" sz="1100" b="0" noProof="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0" y="119063"/>
            <a:ext cx="9143999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cs-CZ" dirty="0" smtClean="0"/>
              <a:t>Klicken Sie, um das Titelformat zu bearbeiten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cs-CZ" dirty="0" smtClean="0"/>
              <a:t>Klicken Sie, um die Formate des Vorlagentextes zu bearbeiten</a:t>
            </a:r>
          </a:p>
          <a:p>
            <a:pPr lvl="1"/>
            <a:r>
              <a:rPr lang="de-DE" altLang="cs-CZ" dirty="0" smtClean="0"/>
              <a:t>Zweite Ebene</a:t>
            </a:r>
          </a:p>
          <a:p>
            <a:pPr lvl="2"/>
            <a:r>
              <a:rPr lang="de-DE" altLang="cs-CZ" dirty="0" smtClean="0"/>
              <a:t>Dritte Ebene</a:t>
            </a:r>
          </a:p>
          <a:p>
            <a:pPr lvl="3"/>
            <a:r>
              <a:rPr lang="de-DE" altLang="cs-CZ" dirty="0" smtClean="0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3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A8B3-3F35-446C-8A94-5D7E54F3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40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6" y="3734034"/>
            <a:ext cx="8691355" cy="1470025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cs-CZ" altLang="cs-CZ" sz="2600" dirty="0" smtClean="0"/>
              <a:t>Prognóza vývoje obyvatelstva v území SO ORP Říčany a obce Průhonice na období do roku 2050</a:t>
            </a:r>
            <a:endParaRPr lang="cs-CZ" altLang="cs-CZ" sz="2600" dirty="0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6" y="5432659"/>
            <a:ext cx="8040688" cy="463316"/>
          </a:xfrm>
        </p:spPr>
        <p:txBody>
          <a:bodyPr/>
          <a:lstStyle/>
          <a:p>
            <a:pPr lvl="0"/>
            <a:r>
              <a:rPr lang="cs-CZ" altLang="cs-CZ" sz="20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Boris </a:t>
            </a:r>
            <a:r>
              <a:rPr lang="cs-CZ" altLang="cs-CZ" sz="2000" b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Burcin</a:t>
            </a:r>
            <a:r>
              <a:rPr lang="cs-CZ" alt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altLang="cs-CZ" sz="20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Tomáš Kučera a Luděk Šídlo</a:t>
            </a:r>
          </a:p>
          <a:p>
            <a:pPr lvl="0"/>
            <a:r>
              <a:rPr lang="cs-CZ" altLang="cs-CZ" sz="1800" dirty="0" smtClean="0">
                <a:solidFill>
                  <a:srgbClr val="CE5657"/>
                </a:solidFill>
              </a:rPr>
              <a:t>Říčany, 8. prosince 2016</a:t>
            </a:r>
            <a:endParaRPr lang="cs-CZ" altLang="cs-CZ" sz="1800" noProof="1">
              <a:solidFill>
                <a:srgbClr val="CE5657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62" y="119063"/>
            <a:ext cx="8227276" cy="600075"/>
          </a:xfrm>
        </p:spPr>
        <p:txBody>
          <a:bodyPr/>
          <a:lstStyle/>
          <a:p>
            <a:r>
              <a:rPr lang="cs-CZ" dirty="0" smtClean="0"/>
              <a:t>Vývoj průměrného </a:t>
            </a:r>
            <a:r>
              <a:rPr lang="cs-CZ" dirty="0"/>
              <a:t>věku obyvatel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044446"/>
            <a:ext cx="7920000" cy="50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1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62" y="119063"/>
            <a:ext cx="8227276" cy="600075"/>
          </a:xfrm>
        </p:spPr>
        <p:txBody>
          <a:bodyPr/>
          <a:lstStyle/>
          <a:p>
            <a:r>
              <a:rPr lang="cs-CZ" dirty="0" smtClean="0"/>
              <a:t>Vývoj </a:t>
            </a:r>
            <a:r>
              <a:rPr lang="cs-CZ" dirty="0"/>
              <a:t>počtu dětí a mládeže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0"/>
            <a:ext cx="4320000" cy="4287347"/>
          </a:xfrm>
          <a:prstGeom prst="rect">
            <a:avLst/>
          </a:prstGeom>
        </p:spPr>
      </p:pic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1440000"/>
            <a:ext cx="4320000" cy="42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5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62" y="119063"/>
            <a:ext cx="8227276" cy="600075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ývoj </a:t>
            </a:r>
            <a:r>
              <a:rPr lang="cs-CZ" dirty="0"/>
              <a:t>počtu </a:t>
            </a:r>
            <a:r>
              <a:rPr lang="cs-CZ" dirty="0" smtClean="0"/>
              <a:t>seniorů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0"/>
            <a:ext cx="4320000" cy="41531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1440000"/>
            <a:ext cx="4320000" cy="41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90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71500" y="1952978"/>
            <a:ext cx="8262938" cy="4152547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Perspektivy vývoje </a:t>
            </a:r>
            <a:endParaRPr lang="en-US" sz="320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841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600075"/>
          </a:xfrm>
        </p:spPr>
        <p:txBody>
          <a:bodyPr/>
          <a:lstStyle/>
          <a:p>
            <a:r>
              <a:rPr lang="cs-CZ" dirty="0" smtClean="0"/>
              <a:t>Výchozí věková </a:t>
            </a:r>
            <a:r>
              <a:rPr lang="cs-CZ" dirty="0" smtClean="0"/>
              <a:t>struktura (31.12.2015)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000" y="972000"/>
            <a:ext cx="5230606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07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9063"/>
            <a:ext cx="8224837" cy="600075"/>
          </a:xfrm>
        </p:spPr>
        <p:txBody>
          <a:bodyPr/>
          <a:lstStyle/>
          <a:p>
            <a:r>
              <a:rPr lang="cs-CZ" dirty="0" smtClean="0"/>
              <a:t>Předpokládaný vývoj složek demografické reprodukce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842" t="49311" r="49386" b="17162"/>
          <a:stretch/>
        </p:blipFill>
        <p:spPr>
          <a:xfrm>
            <a:off x="57152" y="1871663"/>
            <a:ext cx="902028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4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62" y="119063"/>
            <a:ext cx="8227276" cy="600075"/>
          </a:xfrm>
        </p:spPr>
        <p:txBody>
          <a:bodyPr/>
          <a:lstStyle/>
          <a:p>
            <a:r>
              <a:rPr lang="cs-CZ" dirty="0" smtClean="0"/>
              <a:t>Očekávaný vývoj celkového počtu obyvatel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972000"/>
            <a:ext cx="7825102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0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600075"/>
          </a:xfrm>
        </p:spPr>
        <p:txBody>
          <a:bodyPr/>
          <a:lstStyle/>
          <a:p>
            <a:r>
              <a:rPr lang="cs-CZ" dirty="0" smtClean="0"/>
              <a:t>Očekávaná bilance přirozené měny a migračního pohybu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972000"/>
            <a:ext cx="781045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3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600075"/>
          </a:xfrm>
        </p:spPr>
        <p:txBody>
          <a:bodyPr/>
          <a:lstStyle/>
          <a:p>
            <a:r>
              <a:rPr lang="cs-CZ" dirty="0" smtClean="0"/>
              <a:t>Očekávaný vývoj věkové struktury (2020)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00" y="972000"/>
            <a:ext cx="4944227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600075"/>
          </a:xfrm>
        </p:spPr>
        <p:txBody>
          <a:bodyPr/>
          <a:lstStyle/>
          <a:p>
            <a:r>
              <a:rPr lang="cs-CZ" dirty="0" smtClean="0"/>
              <a:t>Očekávaný vývoj věkové struktury (2030)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00" y="972000"/>
            <a:ext cx="4944226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29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500" y="147638"/>
            <a:ext cx="7977188" cy="600075"/>
          </a:xfrm>
        </p:spPr>
        <p:txBody>
          <a:bodyPr/>
          <a:lstStyle/>
          <a:p>
            <a:r>
              <a:rPr lang="cs-CZ" dirty="0" smtClean="0"/>
              <a:t>Území </a:t>
            </a:r>
            <a:r>
              <a:rPr lang="cs-CZ" altLang="cs-CZ" dirty="0"/>
              <a:t>SO ORP Říčany a obce Průhonice</a:t>
            </a:r>
            <a:r>
              <a:rPr lang="cs-CZ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1" y="911516"/>
            <a:ext cx="7545852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6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600075"/>
          </a:xfrm>
        </p:spPr>
        <p:txBody>
          <a:bodyPr/>
          <a:lstStyle/>
          <a:p>
            <a:r>
              <a:rPr lang="cs-CZ" dirty="0" smtClean="0"/>
              <a:t>Očekávaný vývoj věkové struktury (2040)</a:t>
            </a:r>
            <a:endParaRPr lang="cs-CZ" dirty="0"/>
          </a:p>
        </p:txBody>
      </p:sp>
      <p:pic>
        <p:nvPicPr>
          <p:cNvPr id="3" name="Obrázek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00" y="972000"/>
            <a:ext cx="49428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00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600075"/>
          </a:xfrm>
        </p:spPr>
        <p:txBody>
          <a:bodyPr/>
          <a:lstStyle/>
          <a:p>
            <a:r>
              <a:rPr lang="cs-CZ" dirty="0" smtClean="0"/>
              <a:t>Očekávaný vývoj věkové struktury (2050)</a:t>
            </a:r>
            <a:endParaRPr lang="cs-CZ" dirty="0"/>
          </a:p>
        </p:txBody>
      </p:sp>
      <p:pic>
        <p:nvPicPr>
          <p:cNvPr id="3" name="Obrázek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00" y="972000"/>
            <a:ext cx="49428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90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3999" cy="600075"/>
          </a:xfrm>
        </p:spPr>
        <p:txBody>
          <a:bodyPr/>
          <a:lstStyle/>
          <a:p>
            <a:r>
              <a:rPr lang="cs-CZ" spc="-50" dirty="0"/>
              <a:t>Očekávané rozdělení obyvatelstva do základních </a:t>
            </a:r>
            <a:r>
              <a:rPr lang="cs-CZ" spc="-50" dirty="0" smtClean="0"/>
              <a:t>věkových skupin</a:t>
            </a:r>
            <a:endParaRPr lang="cs-CZ" spc="-5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044000"/>
            <a:ext cx="7920000" cy="50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96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61" y="119063"/>
            <a:ext cx="8227277" cy="600075"/>
          </a:xfrm>
        </p:spPr>
        <p:txBody>
          <a:bodyPr/>
          <a:lstStyle/>
          <a:p>
            <a:r>
              <a:rPr lang="cs-CZ" dirty="0"/>
              <a:t>Očekávaný vývoj průměrného věku obyvatel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044000"/>
            <a:ext cx="8057337" cy="516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92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62" y="119063"/>
            <a:ext cx="8227276" cy="600075"/>
          </a:xfrm>
        </p:spPr>
        <p:txBody>
          <a:bodyPr/>
          <a:lstStyle/>
          <a:p>
            <a:r>
              <a:rPr lang="cs-CZ" dirty="0"/>
              <a:t>Očekávaný vývoj počtu dětí a mládeže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0"/>
            <a:ext cx="4320000" cy="41531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1440000"/>
            <a:ext cx="4320000" cy="41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2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600075"/>
          </a:xfrm>
        </p:spPr>
        <p:txBody>
          <a:bodyPr/>
          <a:lstStyle/>
          <a:p>
            <a:r>
              <a:rPr lang="cs-CZ" dirty="0"/>
              <a:t>Očekávaný vývoj počtu </a:t>
            </a:r>
            <a:r>
              <a:rPr lang="cs-CZ" dirty="0" smtClean="0"/>
              <a:t>seniorů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0"/>
            <a:ext cx="4320000" cy="415317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1440000"/>
            <a:ext cx="4320000" cy="41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88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ChangeArrowheads="1"/>
          </p:cNvSpPr>
          <p:nvPr/>
        </p:nvSpPr>
        <p:spPr bwMode="gray">
          <a:xfrm>
            <a:off x="4205288" y="4255910"/>
            <a:ext cx="4811491" cy="67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1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1B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 algn="l">
              <a:lnSpc>
                <a:spcPct val="95000"/>
              </a:lnSpc>
              <a:defRPr sz="26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algn="l">
              <a:lnSpc>
                <a:spcPct val="95000"/>
              </a:lnSpc>
              <a:defRPr sz="26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>
              <a:lnSpc>
                <a:spcPct val="95000"/>
              </a:lnSpc>
              <a:defRPr sz="26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>
              <a:lnSpc>
                <a:spcPct val="95000"/>
              </a:lnSpc>
              <a:defRPr sz="26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>
              <a:lnSpc>
                <a:spcPct val="95000"/>
              </a:lnSpc>
              <a:defRPr sz="26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noProof="1" smtClean="0">
                <a:solidFill>
                  <a:srgbClr val="CE5657"/>
                </a:solidFill>
              </a:rPr>
              <a:t>Rádi Vám odpovíme.</a:t>
            </a:r>
            <a:endParaRPr lang="de-DE" altLang="cs-CZ" sz="2400" dirty="0">
              <a:solidFill>
                <a:srgbClr val="CE5657"/>
              </a:solidFill>
            </a:endParaRPr>
          </a:p>
        </p:txBody>
      </p:sp>
      <p:sp>
        <p:nvSpPr>
          <p:cNvPr id="501763" name="Text Box 3"/>
          <p:cNvSpPr txBox="1">
            <a:spLocks noChangeArrowheads="1"/>
          </p:cNvSpPr>
          <p:nvPr/>
        </p:nvSpPr>
        <p:spPr bwMode="gray">
          <a:xfrm>
            <a:off x="4211638" y="3002756"/>
            <a:ext cx="4647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1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algn="l"/>
            <a:r>
              <a:rPr lang="cs-CZ" altLang="cs-CZ" sz="2400" b="1" dirty="0" smtClean="0">
                <a:solidFill>
                  <a:srgbClr val="CE5657"/>
                </a:solidFill>
              </a:rPr>
              <a:t>Ptejte se, prosím.</a:t>
            </a:r>
            <a:endParaRPr lang="de-DE" altLang="cs-CZ" sz="2400" b="1" dirty="0">
              <a:solidFill>
                <a:srgbClr val="CE5657"/>
              </a:solidFill>
            </a:endParaRPr>
          </a:p>
        </p:txBody>
      </p:sp>
      <p:sp>
        <p:nvSpPr>
          <p:cNvPr id="501764" name="WordArt 4"/>
          <p:cNvSpPr>
            <a:spLocks noChangeArrowheads="1" noChangeShapeType="1" noTextEdit="1"/>
          </p:cNvSpPr>
          <p:nvPr/>
        </p:nvSpPr>
        <p:spPr bwMode="auto">
          <a:xfrm>
            <a:off x="1538289" y="2524573"/>
            <a:ext cx="889134" cy="15616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600" kern="10" dirty="0">
                <a:ln w="19050">
                  <a:solidFill>
                    <a:srgbClr val="D3D3D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A0A0A0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chemeClr val="tx1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501765" name="WordArt 5"/>
          <p:cNvSpPr>
            <a:spLocks noChangeArrowheads="1" noChangeShapeType="1" noTextEdit="1"/>
          </p:cNvSpPr>
          <p:nvPr/>
        </p:nvSpPr>
        <p:spPr bwMode="auto">
          <a:xfrm>
            <a:off x="777875" y="3316197"/>
            <a:ext cx="675657" cy="11875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600" kern="10">
                <a:ln w="19050">
                  <a:solidFill>
                    <a:srgbClr val="D3D3D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D3D3D3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chemeClr val="tx1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501766" name="WordArt 6"/>
          <p:cNvSpPr>
            <a:spLocks noChangeArrowheads="1" noChangeShapeType="1" noTextEdit="1"/>
          </p:cNvSpPr>
          <p:nvPr/>
        </p:nvSpPr>
        <p:spPr bwMode="auto">
          <a:xfrm>
            <a:off x="2313166" y="3525976"/>
            <a:ext cx="1039636" cy="1827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600" kern="10" dirty="0">
                <a:ln w="19050">
                  <a:solidFill>
                    <a:srgbClr val="D3D3D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808080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chemeClr val="tx1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gray">
          <a:xfrm>
            <a:off x="607161" y="1227846"/>
            <a:ext cx="4637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1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algn="l"/>
            <a:r>
              <a:rPr lang="cs-CZ" altLang="cs-CZ" sz="2400" b="1" dirty="0" smtClean="0">
                <a:solidFill>
                  <a:schemeClr val="accent6">
                    <a:lumMod val="75000"/>
                  </a:schemeClr>
                </a:solidFill>
              </a:rPr>
              <a:t>Děkujeme za Vaši pozornost!</a:t>
            </a:r>
            <a:endParaRPr lang="de-DE" alt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1952978"/>
            <a:ext cx="8262938" cy="4152547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Aktuální minulost </a:t>
            </a:r>
            <a:r>
              <a:rPr lang="cs-CZ" sz="320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a současnost </a:t>
            </a:r>
            <a:endParaRPr lang="en-US" sz="320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0204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196"/>
            <a:ext cx="9144000" cy="600075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ývoj celkového počtu obyvatel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044000"/>
            <a:ext cx="7920840" cy="507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9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600075"/>
          </a:xfrm>
        </p:spPr>
        <p:txBody>
          <a:bodyPr/>
          <a:lstStyle/>
          <a:p>
            <a:r>
              <a:rPr lang="cs-CZ" sz="2400" dirty="0" smtClean="0"/>
              <a:t>Vývoj b</a:t>
            </a:r>
            <a:r>
              <a:rPr lang="pt-BR" sz="2400" dirty="0" smtClean="0"/>
              <a:t>ilance přirozené měny a migračního pohybu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044000"/>
            <a:ext cx="7920000" cy="50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14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9063"/>
            <a:ext cx="9053688" cy="600075"/>
          </a:xfrm>
        </p:spPr>
        <p:txBody>
          <a:bodyPr/>
          <a:lstStyle/>
          <a:p>
            <a:r>
              <a:rPr lang="cs-CZ" sz="2300" dirty="0" smtClean="0"/>
              <a:t>Specifika věkové struktury obyvatelstva sledovaného území</a:t>
            </a:r>
            <a:endParaRPr lang="cs-CZ" sz="23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972000"/>
            <a:ext cx="4944226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84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972000"/>
            <a:ext cx="4944226" cy="522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119063"/>
            <a:ext cx="9053688" cy="600075"/>
          </a:xfrm>
        </p:spPr>
        <p:txBody>
          <a:bodyPr/>
          <a:lstStyle/>
          <a:p>
            <a:r>
              <a:rPr lang="cs-CZ" sz="2300" dirty="0" smtClean="0"/>
              <a:t>Specifika věkové struktury obyvatelstva sledovaného území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351306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972000"/>
            <a:ext cx="4944225" cy="522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119063"/>
            <a:ext cx="9053688" cy="600075"/>
          </a:xfrm>
        </p:spPr>
        <p:txBody>
          <a:bodyPr/>
          <a:lstStyle/>
          <a:p>
            <a:r>
              <a:rPr lang="cs-CZ" sz="2300" dirty="0" smtClean="0"/>
              <a:t>Specifika věkové struktury obyvatelstva sledovaného území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114183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600075"/>
          </a:xfrm>
        </p:spPr>
        <p:txBody>
          <a:bodyPr/>
          <a:lstStyle/>
          <a:p>
            <a:pPr algn="ctr"/>
            <a:r>
              <a:rPr lang="cs-CZ" sz="2300" dirty="0"/>
              <a:t>Vývoj rozdělení obyvatelstva do základních věkových skupin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0"/>
            <a:ext cx="4320000" cy="43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1440000"/>
            <a:ext cx="4320000" cy="43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95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184</Words>
  <Application>Microsoft Office PowerPoint</Application>
  <PresentationFormat>Předvádění na obrazovce (4:3)</PresentationFormat>
  <Paragraphs>43</Paragraphs>
  <Slides>26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Wingdings</vt:lpstr>
      <vt:lpstr>PresentationLoad</vt:lpstr>
      <vt:lpstr>Custom Design</vt:lpstr>
      <vt:lpstr>Prognóza vývoje obyvatelstva v území SO ORP Říčany a obce Průhonice na období do roku 2050</vt:lpstr>
      <vt:lpstr>Území SO ORP Říčany a obce Průhonice </vt:lpstr>
      <vt:lpstr>Prezentace aplikace PowerPoint</vt:lpstr>
      <vt:lpstr>Vývoj celkového počtu obyvatel </vt:lpstr>
      <vt:lpstr>Vývoj bilance přirozené měny a migračního pohybu</vt:lpstr>
      <vt:lpstr>Specifika věkové struktury obyvatelstva sledovaného území</vt:lpstr>
      <vt:lpstr>Specifika věkové struktury obyvatelstva sledovaného území</vt:lpstr>
      <vt:lpstr>Specifika věkové struktury obyvatelstva sledovaného území</vt:lpstr>
      <vt:lpstr>Vývoj rozdělení obyvatelstva do základních věkových skupin</vt:lpstr>
      <vt:lpstr>Vývoj průměrného věku obyvatel</vt:lpstr>
      <vt:lpstr>Vývoj počtu dětí a mládeže</vt:lpstr>
      <vt:lpstr>Vývoj počtu seniorů</vt:lpstr>
      <vt:lpstr>Prezentace aplikace PowerPoint</vt:lpstr>
      <vt:lpstr>Výchozí věková struktura (31.12.2015)</vt:lpstr>
      <vt:lpstr>Předpokládaný vývoj složek demografické reprodukce</vt:lpstr>
      <vt:lpstr>Očekávaný vývoj celkového počtu obyvatel </vt:lpstr>
      <vt:lpstr>Očekávaná bilance přirozené měny a migračního pohybu</vt:lpstr>
      <vt:lpstr>Očekávaný vývoj věkové struktury (2020)</vt:lpstr>
      <vt:lpstr>Očekávaný vývoj věkové struktury (2030)</vt:lpstr>
      <vt:lpstr>Očekávaný vývoj věkové struktury (2040)</vt:lpstr>
      <vt:lpstr>Očekávaný vývoj věkové struktury (2050)</vt:lpstr>
      <vt:lpstr>Očekávané rozdělení obyvatelstva do základních věkových skupin</vt:lpstr>
      <vt:lpstr>Očekávaný vývoj průměrného věku obyvatel</vt:lpstr>
      <vt:lpstr>Očekávaný vývoj počtu dětí a mládeže</vt:lpstr>
      <vt:lpstr>Očekávaný vývoj počtu seniorů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PresentationLoad.com</dc:creator>
  <cp:lastModifiedBy>Tomas</cp:lastModifiedBy>
  <cp:revision>1179</cp:revision>
  <cp:lastPrinted>2005-03-15T07:48:11Z</cp:lastPrinted>
  <dcterms:created xsi:type="dcterms:W3CDTF">2004-11-16T16:03:16Z</dcterms:created>
  <dcterms:modified xsi:type="dcterms:W3CDTF">2016-12-08T03:50:16Z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1024</vt:i4>
  </property>
</Properties>
</file>